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63" r:id="rId5"/>
    <p:sldId id="272" r:id="rId6"/>
    <p:sldId id="273" r:id="rId7"/>
    <p:sldId id="280" r:id="rId8"/>
    <p:sldId id="275" r:id="rId9"/>
    <p:sldId id="296" r:id="rId10"/>
    <p:sldId id="277" r:id="rId11"/>
    <p:sldId id="279" r:id="rId12"/>
    <p:sldId id="267" r:id="rId13"/>
    <p:sldId id="269" r:id="rId14"/>
    <p:sldId id="268" r:id="rId15"/>
    <p:sldId id="281" r:id="rId16"/>
    <p:sldId id="274" r:id="rId17"/>
    <p:sldId id="264" r:id="rId18"/>
    <p:sldId id="265" r:id="rId19"/>
    <p:sldId id="266" r:id="rId20"/>
    <p:sldId id="270" r:id="rId21"/>
    <p:sldId id="276" r:id="rId22"/>
    <p:sldId id="285" r:id="rId23"/>
    <p:sldId id="282" r:id="rId24"/>
    <p:sldId id="284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83" r:id="rId34"/>
    <p:sldId id="295" r:id="rId35"/>
    <p:sldId id="294" r:id="rId36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EF9"/>
    <a:srgbClr val="82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660"/>
  </p:normalViewPr>
  <p:slideViewPr>
    <p:cSldViewPr snapToGrid="0">
      <p:cViewPr>
        <p:scale>
          <a:sx n="66" d="100"/>
          <a:sy n="66" d="100"/>
        </p:scale>
        <p:origin x="1320" y="49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192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C18B5EBC-5DAB-4FBD-889B-71004D268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81BB329C-3EC9-4888-B879-BB78096340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B66BD-2FD2-475A-9684-0E6DB5E4507C}" type="datetime1">
              <a:rPr lang="ru-RU" smtClean="0"/>
              <a:t>24.09.2020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E062D62-244D-4CCF-A677-27E268901B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83282-A873-49A2-A397-1824AE1BF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E27FCE-ABAD-4430-A84B-7725950C646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69958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AA56CD2-737F-4562-9450-6DD383011167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275CD8D-B1D9-4658-A4F0-38CA8D83ED5D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0" smtClean="0"/>
              <a:t>4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23651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0" smtClean="0"/>
              <a:t>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1278044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C275CD8D-B1D9-4658-A4F0-38CA8D83ED5D}" type="slidenum">
              <a:rPr lang="ru-RU" noProof="0" smtClean="0"/>
              <a:t>18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460920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Изображение 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Группа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Прямоугольник 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Полилиния 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Полилиния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Прямоугольник 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Полилиния 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Полилиния 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Полилиния 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Полилиния 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Полилиния 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Полилиния 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Полилиния 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Полилиния 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Полилиния 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Полилиния 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Полилиния 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Полилиния 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Полилиния 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Полилиния 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Полилиния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Полилиния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Полилиния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Полилиния 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Полилиния 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Полилиния 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Полилиния 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Полилиния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Полилиния 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Полилиния 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Прямоугольник 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Полилиния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Полилиния 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Полилиния 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Полилиния 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Полилиния 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Полилиния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Полилиния 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Полилиния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Полилиния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Полилиния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Полилиния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Прямоугольник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Полилиния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Полилиния 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Полилиния 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Полилиния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Полилиния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Полилиния 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Полилиния 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Полилиния 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Полилиния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Полилиния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Полилиния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Полилиния 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Полилиния 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9F3AF62C-87B8-43CE-848C-F393B7317044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9B15EF-12F3-4BBE-A993-DC7E38689A8B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29E19B-8853-4850-B1B4-5C42ED4ECFAE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32102D-C969-4A3C-9970-65958EABA796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60" name="Надпись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«</a:t>
            </a:r>
          </a:p>
        </p:txBody>
      </p:sp>
      <p:sp>
        <p:nvSpPr>
          <p:cNvPr id="61" name="Надпись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0">
                <a:solidFill>
                  <a:schemeClr val="tx1"/>
                </a:solidFill>
                <a:effectLst/>
                <a:latin typeface="Calibri" panose="020F0502020204030204" pitchFamily="34" charset="0"/>
              </a:rPr>
              <a:t>»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с имен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1C89C26-ED68-43A5-A5D1-374D56B92E45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столбц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7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0" name="Текст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2" name="Текст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ED70AE-9564-495C-99D8-BD54D3209E95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Заголовок 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9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0" name="Рисунок 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1" name="Текст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Рисунок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4" name="Текст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6" name="Рисунок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27" name="Текст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 rtl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ADB5EC-148B-45CA-A9F3-2FB11EB9722B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E006339-096F-4BD8-90F5-947B515D43EA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3DF87A-275A-4452-A16E-D1262854AD4A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AB197F-9E3F-4F23-8CBC-8AFDAF84DE04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0787A40-A79C-47AA-9D46-6A6DD322738D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 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45E3926-972A-43E0-8342-561EB87918C9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1D937F-A65D-45FC-9CC7-A365D5811BF0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AF68722-C01B-4BC4-8E4C-166F4E99FE9F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5197FAD-B852-4563-8015-502BED656665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DFBDCC5-45C7-444D-A2BC-A86DB1D6E34B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5" name="Дата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7029A2D-D4BC-4CE4-97AA-02882DAA7AA5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ru-RU" noProof="0" smtClean="0"/>
              <a:t>‹#›</a:t>
            </a:fld>
            <a:endParaRPr lang="ru-RU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Группа 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Группа 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Прямоугольник 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Полилиния 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Полилиния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Полилиния 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Полилиния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Полилиния 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Полилиния 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Полилиния 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Полилиния 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Полилиния 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Полилиния 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Линия 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Полилиния 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Полилиния 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Полилиния 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Полилиния 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Прямоугольник 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Полилиния 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Полилиния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Полилиния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Полилиния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Полилиния 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Полилиния 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Полилиния 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Полилиния 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Полилиния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Полилиния 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Группа 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Полилиния 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Полилиния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Полилиния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Полилиния 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Полилиния 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Полилиния 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Полилиния 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Полилиния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Полилиния 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Прямоугольник 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ru-RU" noProof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F3EBFB49-8E79-4DC0-9718-56980A5CE6A3}" type="datetime1">
              <a:rPr lang="ru-RU" noProof="0" smtClean="0"/>
              <a:t>24.09.2020</a:t>
            </a:fld>
            <a:endParaRPr lang="ru-RU" noProof="0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ru-RU" noProof="0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6D22F896-40B5-4ADD-8801-0D06FADFA095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0F24A9-B84A-49E8-9D10-E516AC2DF4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8514" y="2093157"/>
            <a:ext cx="10372078" cy="1655762"/>
          </a:xfrm>
        </p:spPr>
        <p:txBody>
          <a:bodyPr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5400" cap="none" dirty="0">
                <a:latin typeface="Product Sans" panose="020B0403030502040203" pitchFamily="34" charset="0"/>
              </a:rPr>
              <a:t>Формирователь</a:t>
            </a:r>
            <a:br>
              <a:rPr lang="ru-RU" sz="5400" cap="none" dirty="0">
                <a:latin typeface="Product Sans" panose="020B0403030502040203" pitchFamily="34" charset="0"/>
              </a:rPr>
            </a:br>
            <a:r>
              <a:rPr lang="ru-RU" sz="5400" cap="none" dirty="0">
                <a:latin typeface="Product Sans" panose="020B0403030502040203" pitchFamily="34" charset="0"/>
              </a:rPr>
              <a:t>информационного потока (ФИП)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96DAD2B-4C32-48F2-8244-DEED5D8E19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80883" y="3748919"/>
            <a:ext cx="9199322" cy="702843"/>
          </a:xfrm>
        </p:spPr>
        <p:txBody>
          <a:bodyPr>
            <a:normAutofit/>
          </a:bodyPr>
          <a:lstStyle/>
          <a:p>
            <a:pPr algn="ctr" rtl="0">
              <a:spcBef>
                <a:spcPts val="0"/>
              </a:spcBef>
            </a:pPr>
            <a:r>
              <a:rPr lang="ru-RU" sz="2800" cap="none" dirty="0">
                <a:solidFill>
                  <a:schemeClr val="tx1"/>
                </a:solidFill>
                <a:latin typeface="Product Sans" panose="020B0403030502040203" pitchFamily="34" charset="0"/>
              </a:rPr>
              <a:t>Проект команды РКС</a:t>
            </a:r>
          </a:p>
          <a:p>
            <a:pPr algn="ctr" rtl="0">
              <a:spcBef>
                <a:spcPts val="0"/>
              </a:spcBef>
            </a:pPr>
            <a:endParaRPr lang="ru-RU" sz="2400" cap="none" dirty="0">
              <a:solidFill>
                <a:schemeClr val="tx1"/>
              </a:solidFill>
              <a:latin typeface="Product Sans" panose="020B0403030502040203" pitchFamily="34" charset="0"/>
            </a:endParaRPr>
          </a:p>
          <a:p>
            <a:pPr algn="ctr"/>
            <a:endParaRPr lang="ru-RU" sz="2400" dirty="0">
              <a:solidFill>
                <a:schemeClr val="tx1"/>
              </a:solidFill>
              <a:latin typeface="Product Sans" panose="020B040303050204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96390-5D1B-4D44-8FA8-12BFF5437339}"/>
              </a:ext>
            </a:extLst>
          </p:cNvPr>
          <p:cNvSpPr txBox="1"/>
          <p:nvPr/>
        </p:nvSpPr>
        <p:spPr>
          <a:xfrm>
            <a:off x="5746072" y="5316802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0">
              <a:spcBef>
                <a:spcPts val="0"/>
              </a:spcBef>
            </a:pPr>
            <a:r>
              <a:rPr lang="ru-RU" cap="none" dirty="0">
                <a:solidFill>
                  <a:schemeClr val="tx1"/>
                </a:solidFill>
                <a:latin typeface="Product Sans" panose="020B0403030502040203" pitchFamily="34" charset="0"/>
              </a:rPr>
              <a:t>Баринов Николай</a:t>
            </a:r>
          </a:p>
          <a:p>
            <a:pPr algn="r" rtl="0">
              <a:spcBef>
                <a:spcPts val="0"/>
              </a:spcBef>
            </a:pPr>
            <a:r>
              <a:rPr lang="ru-RU" cap="none" dirty="0">
                <a:solidFill>
                  <a:schemeClr val="tx1"/>
                </a:solidFill>
                <a:latin typeface="Product Sans" panose="020B0403030502040203" pitchFamily="34" charset="0"/>
              </a:rPr>
              <a:t>Коренной Роман</a:t>
            </a:r>
          </a:p>
          <a:p>
            <a:pPr algn="r" rtl="0">
              <a:spcBef>
                <a:spcPts val="0"/>
              </a:spcBef>
            </a:pPr>
            <a:r>
              <a:rPr lang="ru-RU" cap="none" dirty="0">
                <a:solidFill>
                  <a:schemeClr val="tx1"/>
                </a:solidFill>
                <a:latin typeface="Product Sans" panose="020B0403030502040203" pitchFamily="34" charset="0"/>
              </a:rPr>
              <a:t>Петрова Алиса</a:t>
            </a:r>
          </a:p>
          <a:p>
            <a:pPr algn="r" rtl="0">
              <a:spcBef>
                <a:spcPts val="0"/>
              </a:spcBef>
            </a:pPr>
            <a:r>
              <a:rPr lang="ru-RU" cap="none" dirty="0">
                <a:solidFill>
                  <a:schemeClr val="tx1"/>
                </a:solidFill>
                <a:latin typeface="Product Sans" panose="020B0403030502040203" pitchFamily="34" charset="0"/>
              </a:rPr>
              <a:t>Чернышков Максим</a:t>
            </a:r>
          </a:p>
        </p:txBody>
      </p:sp>
    </p:spTree>
    <p:extLst>
      <p:ext uri="{BB962C8B-B14F-4D97-AF65-F5344CB8AC3E}">
        <p14:creationId xmlns:p14="http://schemas.microsoft.com/office/powerpoint/2010/main" val="3984751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219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Модель разводки платы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3887449-8614-4AF7-9FE8-BFB8813548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305" y="1600490"/>
            <a:ext cx="5839389" cy="511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618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219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Плата ФИП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BFDE6E3-1C02-40F1-AE6B-4A4AA0419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6960" y="1632436"/>
            <a:ext cx="5839389" cy="510364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62AA804-1724-450F-AA2E-457F2FF384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26" y="1632436"/>
            <a:ext cx="5834271" cy="510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64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219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Слои печатной платы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D5885A2E-4ED6-4F3A-9889-593FBA64C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609" y="1600490"/>
            <a:ext cx="10520781" cy="3958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93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219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Программируемая логическая интегральная схема (ПЛИС)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5F9E99EE-5878-47AF-BED0-EB10E02E3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388" y="1600490"/>
            <a:ext cx="6183223" cy="501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14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53" y="24678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Прошивка для ФИП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33DB141-313D-49E5-B773-42720795B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33" y="1847272"/>
            <a:ext cx="8683307" cy="488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35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53" y="24678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Листинг кода разрешающего сигнала для работы мультиплексора 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135F1B-D668-4283-A450-C03A027A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7626" y="1625600"/>
            <a:ext cx="4376748" cy="4985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53" y="24678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Симуляция работы ФИП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296A614-4987-4E81-8BCB-159FAB241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81" y="2376480"/>
            <a:ext cx="11868237" cy="210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419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219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en-US" sz="4400" cap="none" dirty="0">
                <a:latin typeface="Product Sans" panose="020B0403030502040203" pitchFamily="34" charset="0"/>
              </a:rPr>
              <a:t>Pin Planner</a:t>
            </a:r>
            <a:endParaRPr lang="ru-RU" sz="4400" cap="none" dirty="0">
              <a:latin typeface="Product Sans" panose="020B040303050204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670A216-EADC-4A4D-9306-99F3CCEEC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57" y="1282522"/>
            <a:ext cx="9929885" cy="53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731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98163E4-9CA4-4A56-99A4-3F2EF485C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20" y="1600490"/>
            <a:ext cx="10763543" cy="5040947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У</a:t>
            </a: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стройства с большим количеством портов ввода-вывода;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Устройства, выполняющих цифровую обработку сигнала;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Цифровая видео-аудиоаппаратуры;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Устройства, выполняющих передачу данных на высокой скорости;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Устройства, выполняющих криптографические операции, систем защиты информации;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Устройства, предназначенных для проектирования и прототипирования интегральных схем специального назначения (ASIC);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Устройства-коммутаторы между системами с различной логикой и напряжением питания;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Реализация </a:t>
            </a:r>
            <a:r>
              <a:rPr lang="ru-RU" sz="2000" dirty="0" err="1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нейрочипов</a:t>
            </a: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;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Устройства, выполняющих моделирование квантовых вычислений;</a:t>
            </a:r>
          </a:p>
          <a:p>
            <a:pPr>
              <a:lnSpc>
                <a:spcPct val="110000"/>
              </a:lnSpc>
              <a:spcBef>
                <a:spcPts val="0"/>
              </a:spcBef>
              <a:buSzPct val="100000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 Устройства, выполняющих обработку радиолокационной информации.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202252-7C1A-4EE7-B525-89E6A26F9885}"/>
              </a:ext>
            </a:extLst>
          </p:cNvPr>
          <p:cNvSpPr txBox="1">
            <a:spLocks/>
          </p:cNvSpPr>
          <p:nvPr/>
        </p:nvSpPr>
        <p:spPr>
          <a:xfrm>
            <a:off x="1324293" y="12192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Применение ПЛИС</a:t>
            </a:r>
          </a:p>
        </p:txBody>
      </p:sp>
    </p:spTree>
    <p:extLst>
      <p:ext uri="{BB962C8B-B14F-4D97-AF65-F5344CB8AC3E}">
        <p14:creationId xmlns:p14="http://schemas.microsoft.com/office/powerpoint/2010/main" val="3345932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53" y="24678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Макет платы в </a:t>
            </a:r>
            <a:r>
              <a:rPr lang="en-US" sz="4400" cap="none" dirty="0">
                <a:latin typeface="Product Sans" panose="020B0403030502040203" pitchFamily="34" charset="0"/>
              </a:rPr>
              <a:t>Quartus II</a:t>
            </a:r>
            <a:endParaRPr lang="ru-RU" sz="4400" cap="none" dirty="0">
              <a:latin typeface="Product Sans" panose="020B0403030502040203" pitchFamily="34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523C73D-35F9-4C29-86B7-6FBCB5B2E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453" y="1725352"/>
            <a:ext cx="10073589" cy="4571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112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E40B3760-B939-4B41-B7A1-E650A8EC3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6680" y="227647"/>
            <a:ext cx="9905999" cy="35417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800" dirty="0">
                <a:latin typeface="Yandex Sans Text Bold" pitchFamily="2" charset="-52"/>
              </a:rPr>
              <a:t>Метеорологический спутник </a:t>
            </a:r>
            <a:r>
              <a:rPr lang="ru-RU" sz="2800" dirty="0">
                <a:latin typeface="Yandex Sans Text Regular" pitchFamily="2" charset="-52"/>
              </a:rPr>
              <a:t>— искусственный спутник Земли, созданный для получения из космоса метеорологических данных о Земле, которые используются для прогноза погоды.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BCD90F-01D4-4564-8200-447F90F81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1796" y="2488537"/>
            <a:ext cx="7008408" cy="3942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9306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219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Макет схемы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926E78B-A0D1-464F-A201-F2998335CE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8" t="13333" r="4894"/>
          <a:stretch/>
        </p:blipFill>
        <p:spPr>
          <a:xfrm>
            <a:off x="1900831" y="1402671"/>
            <a:ext cx="4009404" cy="506471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95912C7-A301-4962-B185-E8343CDCBE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7" t="8117" r="8117" b="8146"/>
          <a:stretch/>
        </p:blipFill>
        <p:spPr bwMode="auto">
          <a:xfrm>
            <a:off x="6212587" y="1402671"/>
            <a:ext cx="3917792" cy="5064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247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75E5845-BAEA-4CE8-8DD9-66197029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E7EF872-E13B-44B9-92A6-4452C8AA4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467E263-6F1B-49E7-85CA-B2CF4F26F6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06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860FD9-683A-41A3-8AF4-8C1220D0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10" y="276973"/>
            <a:ext cx="9598980" cy="575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86B47-5608-4B8B-B327-6231DC875CC6}"/>
              </a:ext>
            </a:extLst>
          </p:cNvPr>
          <p:cNvSpPr txBox="1"/>
          <p:nvPr/>
        </p:nvSpPr>
        <p:spPr>
          <a:xfrm>
            <a:off x="3959838" y="6211695"/>
            <a:ext cx="4272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Yandex Sans Text Regular" pitchFamily="2" charset="-52"/>
              </a:rPr>
              <a:t>Входной сигнал </a:t>
            </a:r>
            <a:r>
              <a:rPr lang="en-US" dirty="0">
                <a:latin typeface="Yandex Sans Text Regular" pitchFamily="2" charset="-52"/>
              </a:rPr>
              <a:t>CLK c </a:t>
            </a:r>
            <a:r>
              <a:rPr lang="ru-RU" dirty="0">
                <a:latin typeface="Yandex Sans Text Regular" pitchFamily="2" charset="-52"/>
              </a:rPr>
              <a:t>частотой 1 МГц</a:t>
            </a:r>
          </a:p>
        </p:txBody>
      </p:sp>
    </p:spTree>
    <p:extLst>
      <p:ext uri="{BB962C8B-B14F-4D97-AF65-F5344CB8AC3E}">
        <p14:creationId xmlns:p14="http://schemas.microsoft.com/office/powerpoint/2010/main" val="302324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860FD9-683A-41A3-8AF4-8C1220D0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6510" y="276973"/>
            <a:ext cx="9598980" cy="575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86B47-5608-4B8B-B327-6231DC875CC6}"/>
              </a:ext>
            </a:extLst>
          </p:cNvPr>
          <p:cNvSpPr txBox="1"/>
          <p:nvPr/>
        </p:nvSpPr>
        <p:spPr>
          <a:xfrm>
            <a:off x="0" y="6211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Yandex Sans Text Regular" pitchFamily="2" charset="-52"/>
              </a:rPr>
              <a:t>Форма разряда 1-ого счётчика </a:t>
            </a:r>
            <a:r>
              <a:rPr lang="en-US" dirty="0">
                <a:latin typeface="Yandex Sans Text Regular" pitchFamily="2" charset="-52"/>
              </a:rPr>
              <a:t>Q0</a:t>
            </a:r>
            <a:endParaRPr lang="ru-RU" dirty="0">
              <a:latin typeface="Yandex Sans Text Regular" pitchFamily="2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3848413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860FD9-683A-41A3-8AF4-8C1220D0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6510" y="276973"/>
            <a:ext cx="9598980" cy="575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86B47-5608-4B8B-B327-6231DC875CC6}"/>
              </a:ext>
            </a:extLst>
          </p:cNvPr>
          <p:cNvSpPr txBox="1"/>
          <p:nvPr/>
        </p:nvSpPr>
        <p:spPr>
          <a:xfrm>
            <a:off x="0" y="6211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Yandex Sans Text Regular" pitchFamily="2" charset="-52"/>
              </a:rPr>
              <a:t>Форма разряда 1-ого счётчика </a:t>
            </a:r>
            <a:r>
              <a:rPr lang="en-US" dirty="0">
                <a:latin typeface="Yandex Sans Text Regular" pitchFamily="2" charset="-52"/>
              </a:rPr>
              <a:t>Q2 </a:t>
            </a:r>
            <a:r>
              <a:rPr lang="ru-RU" dirty="0">
                <a:latin typeface="Yandex Sans Text Regular" pitchFamily="2" charset="-52"/>
              </a:rPr>
              <a:t>(вход </a:t>
            </a:r>
            <a:r>
              <a:rPr lang="en-US" dirty="0">
                <a:latin typeface="Yandex Sans Text Regular" pitchFamily="2" charset="-52"/>
              </a:rPr>
              <a:t>CLK </a:t>
            </a:r>
            <a:r>
              <a:rPr lang="ru-RU" dirty="0">
                <a:latin typeface="Yandex Sans Text Regular" pitchFamily="2" charset="-52"/>
              </a:rPr>
              <a:t>2-ого счётчика)</a:t>
            </a:r>
          </a:p>
        </p:txBody>
      </p:sp>
    </p:spTree>
    <p:extLst>
      <p:ext uri="{BB962C8B-B14F-4D97-AF65-F5344CB8AC3E}">
        <p14:creationId xmlns:p14="http://schemas.microsoft.com/office/powerpoint/2010/main" val="1243207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860FD9-683A-41A3-8AF4-8C1220D0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6510" y="276973"/>
            <a:ext cx="9598980" cy="575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86B47-5608-4B8B-B327-6231DC875CC6}"/>
              </a:ext>
            </a:extLst>
          </p:cNvPr>
          <p:cNvSpPr txBox="1"/>
          <p:nvPr/>
        </p:nvSpPr>
        <p:spPr>
          <a:xfrm>
            <a:off x="0" y="6211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Yandex Sans Text Regular" pitchFamily="2" charset="-52"/>
              </a:rPr>
              <a:t>Результат умножения 2-ух разрядов 2-ого счётчика</a:t>
            </a:r>
          </a:p>
        </p:txBody>
      </p:sp>
    </p:spTree>
    <p:extLst>
      <p:ext uri="{BB962C8B-B14F-4D97-AF65-F5344CB8AC3E}">
        <p14:creationId xmlns:p14="http://schemas.microsoft.com/office/powerpoint/2010/main" val="8454674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860FD9-683A-41A3-8AF4-8C1220D0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6510" y="276973"/>
            <a:ext cx="9598980" cy="575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86B47-5608-4B8B-B327-6231DC875CC6}"/>
              </a:ext>
            </a:extLst>
          </p:cNvPr>
          <p:cNvSpPr txBox="1"/>
          <p:nvPr/>
        </p:nvSpPr>
        <p:spPr>
          <a:xfrm>
            <a:off x="0" y="6211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Yandex Sans Text Regular" pitchFamily="2" charset="-52"/>
              </a:rPr>
              <a:t>Сигнал </a:t>
            </a:r>
            <a:r>
              <a:rPr lang="en-US" dirty="0">
                <a:latin typeface="Yandex Sans Text Regular" pitchFamily="2" charset="-52"/>
              </a:rPr>
              <a:t>S0 </a:t>
            </a:r>
            <a:r>
              <a:rPr lang="ru-RU" dirty="0">
                <a:latin typeface="Yandex Sans Text Regular" pitchFamily="2" charset="-52"/>
              </a:rPr>
              <a:t>на мультиплексор</a:t>
            </a:r>
          </a:p>
        </p:txBody>
      </p:sp>
    </p:spTree>
    <p:extLst>
      <p:ext uri="{BB962C8B-B14F-4D97-AF65-F5344CB8AC3E}">
        <p14:creationId xmlns:p14="http://schemas.microsoft.com/office/powerpoint/2010/main" val="626545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860FD9-683A-41A3-8AF4-8C1220D0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6510" y="276973"/>
            <a:ext cx="9598980" cy="575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86B47-5608-4B8B-B327-6231DC875CC6}"/>
              </a:ext>
            </a:extLst>
          </p:cNvPr>
          <p:cNvSpPr txBox="1"/>
          <p:nvPr/>
        </p:nvSpPr>
        <p:spPr>
          <a:xfrm>
            <a:off x="0" y="6211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Yandex Sans Text Regular" pitchFamily="2" charset="-52"/>
              </a:rPr>
              <a:t>Вход 1-ого канала мультиплексора (заголовок)</a:t>
            </a:r>
          </a:p>
        </p:txBody>
      </p:sp>
    </p:spTree>
    <p:extLst>
      <p:ext uri="{BB962C8B-B14F-4D97-AF65-F5344CB8AC3E}">
        <p14:creationId xmlns:p14="http://schemas.microsoft.com/office/powerpoint/2010/main" val="720810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860FD9-683A-41A3-8AF4-8C1220D0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6510" y="276973"/>
            <a:ext cx="9598980" cy="575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86B47-5608-4B8B-B327-6231DC875CC6}"/>
              </a:ext>
            </a:extLst>
          </p:cNvPr>
          <p:cNvSpPr txBox="1"/>
          <p:nvPr/>
        </p:nvSpPr>
        <p:spPr>
          <a:xfrm>
            <a:off x="0" y="6211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Yandex Sans Text Regular" pitchFamily="2" charset="-52"/>
              </a:rPr>
              <a:t>Вход 2-ого канала мультиплексора (данные)</a:t>
            </a:r>
          </a:p>
        </p:txBody>
      </p:sp>
    </p:spTree>
    <p:extLst>
      <p:ext uri="{BB962C8B-B14F-4D97-AF65-F5344CB8AC3E}">
        <p14:creationId xmlns:p14="http://schemas.microsoft.com/office/powerpoint/2010/main" val="292009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8860FD9-683A-41A3-8AF4-8C1220D0F6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296510" y="276973"/>
            <a:ext cx="9598980" cy="57593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486B47-5608-4B8B-B327-6231DC875CC6}"/>
              </a:ext>
            </a:extLst>
          </p:cNvPr>
          <p:cNvSpPr txBox="1"/>
          <p:nvPr/>
        </p:nvSpPr>
        <p:spPr>
          <a:xfrm>
            <a:off x="0" y="6211695"/>
            <a:ext cx="1219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Yandex Sans Text Regular" pitchFamily="2" charset="-52"/>
              </a:rPr>
              <a:t>Результат нашей имитационной последовательности</a:t>
            </a:r>
          </a:p>
        </p:txBody>
      </p:sp>
    </p:spTree>
    <p:extLst>
      <p:ext uri="{BB962C8B-B14F-4D97-AF65-F5344CB8AC3E}">
        <p14:creationId xmlns:p14="http://schemas.microsoft.com/office/powerpoint/2010/main" val="22299423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219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"Метеор-М" №2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88EB6E5-2EDA-46AB-B486-C7BE7BACE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86" y="1338262"/>
            <a:ext cx="7377428" cy="539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44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E7614A-1411-4F0D-9E8D-CDF36008B9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85744" y="2178322"/>
            <a:ext cx="4815269" cy="3601898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BE97EC8A-0D45-4C6F-A746-EA8C0EC9E1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05" r="22080" b="15858"/>
          <a:stretch/>
        </p:blipFill>
        <p:spPr>
          <a:xfrm>
            <a:off x="4387887" y="1571636"/>
            <a:ext cx="3416226" cy="480252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1422A09-1253-4E4F-B78B-55610F3A6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2049" y="1571636"/>
            <a:ext cx="3601897" cy="4802529"/>
          </a:xfrm>
          <a:prstGeom prst="rect">
            <a:avLst/>
          </a:prstGeom>
        </p:spPr>
      </p:pic>
      <p:sp>
        <p:nvSpPr>
          <p:cNvPr id="17" name="Заголовок 1">
            <a:extLst>
              <a:ext uri="{FF2B5EF4-FFF2-40B4-BE49-F238E27FC236}">
                <a16:creationId xmlns:a16="http://schemas.microsoft.com/office/drawing/2014/main" id="{D5A72E84-3FFA-4167-A2F6-BF12BC53E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219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Процесс пайки</a:t>
            </a:r>
          </a:p>
        </p:txBody>
      </p:sp>
    </p:spTree>
    <p:extLst>
      <p:ext uri="{BB962C8B-B14F-4D97-AF65-F5344CB8AC3E}">
        <p14:creationId xmlns:p14="http://schemas.microsoft.com/office/powerpoint/2010/main" val="653679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4293" y="121920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Макет прибора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17CCB5-A4BE-47FD-869F-968CD3AC38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99" t="11132" r="16112" b="18299"/>
          <a:stretch/>
        </p:blipFill>
        <p:spPr>
          <a:xfrm>
            <a:off x="460333" y="1600491"/>
            <a:ext cx="3373515" cy="4839563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52B70F9-C612-4DB8-A966-03C1885FE2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0" t="11625" r="11625" b="13270"/>
          <a:stretch/>
        </p:blipFill>
        <p:spPr>
          <a:xfrm>
            <a:off x="4155046" y="1600490"/>
            <a:ext cx="3629673" cy="4839564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34FDD76-1BAA-44CB-9E13-82B249586D1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55" t="22231" r="20590" b="8513"/>
          <a:stretch/>
        </p:blipFill>
        <p:spPr>
          <a:xfrm>
            <a:off x="8105918" y="1600491"/>
            <a:ext cx="3629673" cy="4839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488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98163E4-9CA4-4A56-99A4-3F2EF485C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20" y="1182300"/>
            <a:ext cx="10763543" cy="5489269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SzPct val="100000"/>
            </a:pPr>
            <a:r>
              <a:rPr lang="ru-RU" dirty="0">
                <a:latin typeface="Yandex Sans Text Regular" pitchFamily="2" charset="-52"/>
              </a:rPr>
              <a:t>Познакомились с космическим аппаратом Метеор-М;</a:t>
            </a:r>
          </a:p>
          <a:p>
            <a:pPr>
              <a:lnSpc>
                <a:spcPct val="100000"/>
              </a:lnSpc>
              <a:buSzPct val="100000"/>
            </a:pPr>
            <a:r>
              <a:rPr lang="ru-RU" dirty="0">
                <a:latin typeface="Yandex Sans Text Regular" pitchFamily="2" charset="-52"/>
              </a:rPr>
              <a:t>Познакомились с прибором формирователя информационных потоков (ФИП);</a:t>
            </a:r>
          </a:p>
          <a:p>
            <a:pPr>
              <a:lnSpc>
                <a:spcPct val="100000"/>
              </a:lnSpc>
              <a:buSzPct val="100000"/>
            </a:pPr>
            <a:r>
              <a:rPr lang="ru-RU" dirty="0">
                <a:latin typeface="Yandex Sans Text Regular" pitchFamily="2" charset="-52"/>
              </a:rPr>
              <a:t>Познакомились с этапами проектирования прибора ФИП;</a:t>
            </a:r>
          </a:p>
          <a:p>
            <a:pPr>
              <a:lnSpc>
                <a:spcPct val="100000"/>
              </a:lnSpc>
              <a:buSzPct val="100000"/>
            </a:pPr>
            <a:r>
              <a:rPr lang="ru-RU" dirty="0">
                <a:latin typeface="Yandex Sans Text Regular" pitchFamily="2" charset="-52"/>
              </a:rPr>
              <a:t>Научились подбирать отечественные электронные компонентные базы для реализации нашей задачи;</a:t>
            </a:r>
          </a:p>
          <a:p>
            <a:pPr>
              <a:lnSpc>
                <a:spcPct val="100000"/>
              </a:lnSpc>
              <a:buSzPct val="100000"/>
            </a:pPr>
            <a:r>
              <a:rPr lang="ru-RU" dirty="0">
                <a:latin typeface="Yandex Sans Text Regular" pitchFamily="2" charset="-52"/>
              </a:rPr>
              <a:t>Научились работать с программами </a:t>
            </a:r>
            <a:r>
              <a:rPr lang="en-US" dirty="0">
                <a:latin typeface="Yandex Sans Text Regular" pitchFamily="2" charset="-52"/>
              </a:rPr>
              <a:t>Altium Designer, Quartus II</a:t>
            </a:r>
            <a:r>
              <a:rPr lang="ru-RU" dirty="0">
                <a:latin typeface="Yandex Sans Text Regular" pitchFamily="2" charset="-52"/>
              </a:rPr>
              <a:t>;</a:t>
            </a:r>
            <a:endParaRPr lang="en-US" sz="1800" dirty="0">
              <a:latin typeface="Yandex Sans Text Regular" pitchFamily="2" charset="-52"/>
            </a:endParaRPr>
          </a:p>
          <a:p>
            <a:pPr>
              <a:lnSpc>
                <a:spcPct val="100000"/>
              </a:lnSpc>
              <a:buSzPct val="100000"/>
            </a:pPr>
            <a:r>
              <a:rPr lang="ru-RU" dirty="0">
                <a:latin typeface="Yandex Sans Text Regular" pitchFamily="2" charset="-52"/>
              </a:rPr>
              <a:t>Научились создавать электрические схемы, проектировать печатные платы, программировать на языке </a:t>
            </a:r>
            <a:r>
              <a:rPr lang="en-US" dirty="0">
                <a:latin typeface="Yandex Sans Text Regular" pitchFamily="2" charset="-52"/>
              </a:rPr>
              <a:t>VHDL</a:t>
            </a:r>
            <a:r>
              <a:rPr lang="ru-RU" dirty="0">
                <a:latin typeface="Yandex Sans Text Regular" pitchFamily="2" charset="-52"/>
              </a:rPr>
              <a:t>;</a:t>
            </a:r>
            <a:endParaRPr lang="en-US" dirty="0">
              <a:latin typeface="Yandex Sans Text Regular" pitchFamily="2" charset="-52"/>
            </a:endParaRPr>
          </a:p>
          <a:p>
            <a:pPr>
              <a:lnSpc>
                <a:spcPct val="100000"/>
              </a:lnSpc>
              <a:buSzPct val="100000"/>
            </a:pPr>
            <a:r>
              <a:rPr lang="ru-RU" dirty="0">
                <a:latin typeface="Yandex Sans Text Regular" pitchFamily="2" charset="-52"/>
              </a:rPr>
              <a:t>Познакомились с измерительной техникой (генератор, осциллограф, мультиметр);</a:t>
            </a:r>
          </a:p>
          <a:p>
            <a:pPr>
              <a:lnSpc>
                <a:spcPct val="100000"/>
              </a:lnSpc>
              <a:buSzPct val="100000"/>
            </a:pPr>
            <a:r>
              <a:rPr lang="ru-RU" dirty="0">
                <a:latin typeface="Yandex Sans Text Regular" pitchFamily="2" charset="-52"/>
              </a:rPr>
              <a:t>Научились создавать тестовые макетные платы;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202252-7C1A-4EE7-B525-89E6A26F9885}"/>
              </a:ext>
            </a:extLst>
          </p:cNvPr>
          <p:cNvSpPr txBox="1">
            <a:spLocks/>
          </p:cNvSpPr>
          <p:nvPr/>
        </p:nvSpPr>
        <p:spPr>
          <a:xfrm>
            <a:off x="1324292" y="-82266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Выводы</a:t>
            </a:r>
          </a:p>
        </p:txBody>
      </p:sp>
    </p:spTree>
    <p:extLst>
      <p:ext uri="{BB962C8B-B14F-4D97-AF65-F5344CB8AC3E}">
        <p14:creationId xmlns:p14="http://schemas.microsoft.com/office/powerpoint/2010/main" val="13298838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98163E4-9CA4-4A56-99A4-3F2EF485C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20" y="745724"/>
            <a:ext cx="10763543" cy="5895713"/>
          </a:xfrm>
        </p:spPr>
        <p:txBody>
          <a:bodyPr>
            <a:normAutofit fontScale="92500" lnSpcReduction="10000"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8 июля 2014 года в 19 часов 58 минут с космодрома Байконур был осуществлен запуск космического аппарата «Метеор-М» №2.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dirty="0">
                <a:effectLst/>
                <a:latin typeface="Yandex Sans Text Bold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Данные спутника «Метеор-М» №2 используются для: </a:t>
            </a:r>
          </a:p>
          <a:p>
            <a:pPr>
              <a:spcBef>
                <a:spcPts val="0"/>
              </a:spcBef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анализа и прогноза погоды в региональном и глобальном масштабах;</a:t>
            </a:r>
          </a:p>
          <a:p>
            <a:pPr>
              <a:spcBef>
                <a:spcPts val="0"/>
              </a:spcBef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контроля озонового слоя и радиационной обстановки в околоземном космическом пространстве</a:t>
            </a:r>
          </a:p>
          <a:p>
            <a:pPr>
              <a:spcBef>
                <a:spcPts val="0"/>
              </a:spcBef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анализа и прогноза состояния акватории морей и океанов, включая контроль ледовой обстановки;</a:t>
            </a:r>
          </a:p>
          <a:p>
            <a:pPr>
              <a:spcBef>
                <a:spcPts val="0"/>
              </a:spcBef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анализа и прогноза условий для авиации;</a:t>
            </a:r>
          </a:p>
          <a:p>
            <a:pPr>
              <a:spcBef>
                <a:spcPts val="0"/>
              </a:spcBef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мониторинга климата и глобальных изменений;</a:t>
            </a:r>
          </a:p>
          <a:p>
            <a:pPr>
              <a:spcBef>
                <a:spcPts val="0"/>
              </a:spcBef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контроля чрезвычайных ситуаций;</a:t>
            </a:r>
          </a:p>
          <a:p>
            <a:pPr>
              <a:spcBef>
                <a:spcPts val="0"/>
              </a:spcBef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мониторинга морской поверхности, включая ледовую обстановку с целью обеспечения судоходства в полярных районах</a:t>
            </a:r>
          </a:p>
          <a:p>
            <a:pPr>
              <a:spcBef>
                <a:spcPts val="0"/>
              </a:spcBef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экологического мониторинга окружающей среды и др.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endParaRPr lang="ru-RU" dirty="0">
              <a:latin typeface="Yandex Sans Text Regular" pitchFamily="2" charset="-52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6926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98163E4-9CA4-4A56-99A4-3F2EF485C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20" y="1368731"/>
            <a:ext cx="10763543" cy="5489269"/>
          </a:xfrm>
        </p:spPr>
        <p:txBody>
          <a:bodyPr>
            <a:normAutofit/>
          </a:bodyPr>
          <a:lstStyle/>
          <a:p>
            <a:pPr marL="342900" lvl="0" indent="-342900">
              <a:lnSpc>
                <a:spcPct val="100000"/>
              </a:lnSpc>
              <a:spcAft>
                <a:spcPts val="1000"/>
              </a:spcAft>
              <a:buSzPct val="100000"/>
              <a:buFont typeface="Calibri" panose="020F0502020204030204" pitchFamily="34" charset="0"/>
              <a:buAutoNum type="arabicPeriod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Задание принципиальной электрической схемы или программы на специальных языках описания аппаратуры, в нашем случае VHDL.</a:t>
            </a:r>
            <a:endParaRPr lang="ru-RU" sz="2000" dirty="0">
              <a:effectLst/>
              <a:latin typeface="Yandex Sans Text Regular" pitchFamily="2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1000"/>
              </a:spcAft>
              <a:buSzPct val="100000"/>
              <a:buFont typeface="Calibri" panose="020F0502020204030204" pitchFamily="34" charset="0"/>
              <a:buAutoNum type="arabicPeriod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Логический синтез с помощью программ-синтезаторов (получение списка электрических соединений в виде текста из абстрактной модели, записанной на языке описания аппаратуры).</a:t>
            </a:r>
            <a:endParaRPr lang="ru-RU" sz="2000" dirty="0">
              <a:effectLst/>
              <a:latin typeface="Yandex Sans Text Regular" pitchFamily="2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1000"/>
              </a:spcAft>
              <a:buSzPct val="100000"/>
              <a:buFont typeface="Calibri" panose="020F0502020204030204" pitchFamily="34" charset="0"/>
              <a:buAutoNum type="arabicPeriod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Проектирование печатной платы устройства с помощью системы автоматизированного проектирования печатных плат (мы использовали </a:t>
            </a:r>
            <a:r>
              <a:rPr lang="ru-RU" sz="2000" dirty="0" err="1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Altium</a:t>
            </a: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 </a:t>
            </a:r>
            <a:r>
              <a:rPr lang="ru-RU" sz="2000" dirty="0" err="1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Designer</a:t>
            </a: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), на которой размещается микросхема ПЛИС и др. электронные компоненты.</a:t>
            </a:r>
            <a:endParaRPr lang="ru-RU" sz="2000" dirty="0">
              <a:effectLst/>
              <a:latin typeface="Yandex Sans Text Regular" pitchFamily="2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1000"/>
              </a:spcAft>
              <a:buSzPct val="100000"/>
              <a:buFont typeface="Calibri" panose="020F0502020204030204" pitchFamily="34" charset="0"/>
              <a:buAutoNum type="arabicPeriod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Создание файла конфигурации ПЛИС.</a:t>
            </a:r>
            <a:endParaRPr lang="ru-RU" sz="2000" dirty="0">
              <a:effectLst/>
              <a:latin typeface="Yandex Sans Text Regular" pitchFamily="2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0000"/>
              </a:lnSpc>
              <a:spcAft>
                <a:spcPts val="1000"/>
              </a:spcAft>
              <a:buSzPct val="100000"/>
              <a:buFont typeface="Calibri" panose="020F0502020204030204" pitchFamily="34" charset="0"/>
              <a:buAutoNum type="arabicPeriod"/>
            </a:pPr>
            <a:r>
              <a:rPr lang="ru-RU" sz="2000" dirty="0">
                <a:effectLst/>
                <a:latin typeface="Yandex Sans Text Regular" pitchFamily="2" charset="-52"/>
                <a:ea typeface="Times New Roman" panose="02020603050405020304" pitchFamily="18" charset="0"/>
                <a:cs typeface="Calibri" panose="020F0502020204030204" pitchFamily="34" charset="0"/>
              </a:rPr>
              <a:t>Загрузка файла в микросхему ПЛИС или отдельную микросхему памяти конфигурации. В результате загрузки конфигурации микросхема ПЛИС обретает заданную функциональность.</a:t>
            </a:r>
            <a:endParaRPr lang="ru-RU" sz="2000" dirty="0">
              <a:effectLst/>
              <a:latin typeface="Yandex Sans Text Regular" pitchFamily="2" charset="-52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buSzPct val="100000"/>
            </a:pPr>
            <a:endParaRPr lang="ru-RU" sz="2000" dirty="0">
              <a:latin typeface="Yandex Sans Text Regular" pitchFamily="2" charset="-52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8202252-7C1A-4EE7-B525-89E6A26F9885}"/>
              </a:ext>
            </a:extLst>
          </p:cNvPr>
          <p:cNvSpPr txBox="1">
            <a:spLocks/>
          </p:cNvSpPr>
          <p:nvPr/>
        </p:nvSpPr>
        <p:spPr>
          <a:xfrm>
            <a:off x="1324293" y="121920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Этапы проектирования</a:t>
            </a:r>
          </a:p>
        </p:txBody>
      </p:sp>
    </p:spTree>
    <p:extLst>
      <p:ext uri="{BB962C8B-B14F-4D97-AF65-F5344CB8AC3E}">
        <p14:creationId xmlns:p14="http://schemas.microsoft.com/office/powerpoint/2010/main" val="3671519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Прямая со стрелкой 61">
            <a:extLst>
              <a:ext uri="{FF2B5EF4-FFF2-40B4-BE49-F238E27FC236}">
                <a16:creationId xmlns:a16="http://schemas.microsoft.com/office/drawing/2014/main" id="{B5377DA1-4A8F-4F39-B169-73A27277B7CE}"/>
              </a:ext>
            </a:extLst>
          </p:cNvPr>
          <p:cNvCxnSpPr>
            <a:cxnSpLocks/>
          </p:cNvCxnSpPr>
          <p:nvPr/>
        </p:nvCxnSpPr>
        <p:spPr>
          <a:xfrm>
            <a:off x="7620000" y="3307080"/>
            <a:ext cx="1183640" cy="149352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7" name="Прямая со стрелкой 56">
            <a:extLst>
              <a:ext uri="{FF2B5EF4-FFF2-40B4-BE49-F238E27FC236}">
                <a16:creationId xmlns:a16="http://schemas.microsoft.com/office/drawing/2014/main" id="{0236E685-CCE4-48D6-8E47-3CE365C3086B}"/>
              </a:ext>
            </a:extLst>
          </p:cNvPr>
          <p:cNvCxnSpPr>
            <a:cxnSpLocks/>
          </p:cNvCxnSpPr>
          <p:nvPr/>
        </p:nvCxnSpPr>
        <p:spPr>
          <a:xfrm flipV="1">
            <a:off x="7691120" y="2296162"/>
            <a:ext cx="1112520" cy="1239518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53" y="-107004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Процесс приёма-передачи</a:t>
            </a:r>
          </a:p>
        </p:txBody>
      </p:sp>
      <p:sp>
        <p:nvSpPr>
          <p:cNvPr id="4" name="Прямоугольник: скругленные углы 3">
            <a:extLst>
              <a:ext uri="{FF2B5EF4-FFF2-40B4-BE49-F238E27FC236}">
                <a16:creationId xmlns:a16="http://schemas.microsoft.com/office/drawing/2014/main" id="{FC06F597-3AFE-485F-A20B-D1B3D6703B8D}"/>
              </a:ext>
            </a:extLst>
          </p:cNvPr>
          <p:cNvSpPr/>
          <p:nvPr/>
        </p:nvSpPr>
        <p:spPr>
          <a:xfrm>
            <a:off x="1004346" y="1087700"/>
            <a:ext cx="1275304" cy="1275304"/>
          </a:xfrm>
          <a:prstGeom prst="roundRect">
            <a:avLst>
              <a:gd name="adj" fmla="val 11861"/>
            </a:avLst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latin typeface="Yandex Sans Text Bold" pitchFamily="2" charset="-52"/>
                <a:ea typeface="Calibri" panose="020F0502020204030204" pitchFamily="34" charset="0"/>
              </a:rPr>
              <a:t>МСУ-МР</a:t>
            </a:r>
            <a:endParaRPr lang="ru-RU" dirty="0">
              <a:latin typeface="Yandex Sans Text Bold" pitchFamily="2" charset="-52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A411FC8E-1D05-4176-BAE1-222206AB1FF9}"/>
              </a:ext>
            </a:extLst>
          </p:cNvPr>
          <p:cNvSpPr/>
          <p:nvPr/>
        </p:nvSpPr>
        <p:spPr>
          <a:xfrm>
            <a:off x="1004346" y="2469460"/>
            <a:ext cx="1275304" cy="1275304"/>
          </a:xfrm>
          <a:prstGeom prst="roundRect">
            <a:avLst>
              <a:gd name="adj" fmla="val 11861"/>
            </a:avLst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latin typeface="Yandex Sans Text Bold" pitchFamily="2" charset="-52"/>
                <a:ea typeface="Calibri" panose="020F0502020204030204" pitchFamily="34" charset="0"/>
              </a:rPr>
              <a:t>МТВЗА</a:t>
            </a:r>
            <a:endParaRPr lang="ru-RU" dirty="0">
              <a:latin typeface="Yandex Sans Text Bold" pitchFamily="2" charset="-52"/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691B9A13-6807-48F0-85F4-49955F752AB3}"/>
              </a:ext>
            </a:extLst>
          </p:cNvPr>
          <p:cNvSpPr/>
          <p:nvPr/>
        </p:nvSpPr>
        <p:spPr>
          <a:xfrm>
            <a:off x="1004346" y="3851220"/>
            <a:ext cx="1275304" cy="1275304"/>
          </a:xfrm>
          <a:prstGeom prst="roundRect">
            <a:avLst>
              <a:gd name="adj" fmla="val 11861"/>
            </a:avLst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1800" b="1" dirty="0">
                <a:effectLst/>
                <a:latin typeface="Yandex Sans Text Bold" pitchFamily="2" charset="-52"/>
                <a:ea typeface="Calibri" panose="020F0502020204030204" pitchFamily="34" charset="0"/>
              </a:rPr>
              <a:t>ГГАК-М</a:t>
            </a:r>
            <a:endParaRPr lang="ru-RU" dirty="0">
              <a:latin typeface="Yandex Sans Text Bold" pitchFamily="2" charset="-52"/>
            </a:endParaRPr>
          </a:p>
        </p:txBody>
      </p: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DEE85DF3-9BF6-4F6C-82EA-8981740BB573}"/>
              </a:ext>
            </a:extLst>
          </p:cNvPr>
          <p:cNvSpPr/>
          <p:nvPr/>
        </p:nvSpPr>
        <p:spPr>
          <a:xfrm>
            <a:off x="1004346" y="5232980"/>
            <a:ext cx="1275304" cy="1275304"/>
          </a:xfrm>
          <a:prstGeom prst="roundRect">
            <a:avLst>
              <a:gd name="adj" fmla="val 11861"/>
            </a:avLst>
          </a:prstGeom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atin typeface="Yandex Sans Text Bold" pitchFamily="2" charset="-52"/>
            </a:endParaRPr>
          </a:p>
        </p:txBody>
      </p:sp>
      <p:sp>
        <p:nvSpPr>
          <p:cNvPr id="19" name="Прямоугольник: скругленные углы 18">
            <a:extLst>
              <a:ext uri="{FF2B5EF4-FFF2-40B4-BE49-F238E27FC236}">
                <a16:creationId xmlns:a16="http://schemas.microsoft.com/office/drawing/2014/main" id="{1CF27BA8-33E5-46F3-8B65-B7B1BDA38B92}"/>
              </a:ext>
            </a:extLst>
          </p:cNvPr>
          <p:cNvSpPr/>
          <p:nvPr/>
        </p:nvSpPr>
        <p:spPr>
          <a:xfrm>
            <a:off x="4413682" y="1746682"/>
            <a:ext cx="3364637" cy="336463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ru-RU" sz="2400" dirty="0">
                <a:latin typeface="Yandex Sans Text Bold" pitchFamily="2" charset="-52"/>
              </a:rPr>
              <a:t>Формирователь</a:t>
            </a:r>
            <a:br>
              <a:rPr lang="ru-RU" sz="2400" dirty="0">
                <a:latin typeface="Yandex Sans Text Bold" pitchFamily="2" charset="-52"/>
              </a:rPr>
            </a:br>
            <a:r>
              <a:rPr lang="ru-RU" sz="2400" dirty="0">
                <a:latin typeface="Yandex Sans Text Bold" pitchFamily="2" charset="-52"/>
              </a:rPr>
              <a:t>информационного потока (ФИП)</a:t>
            </a:r>
          </a:p>
        </p:txBody>
      </p:sp>
      <p:sp>
        <p:nvSpPr>
          <p:cNvPr id="30" name="Прямоугольник: скругленные углы 29">
            <a:extLst>
              <a:ext uri="{FF2B5EF4-FFF2-40B4-BE49-F238E27FC236}">
                <a16:creationId xmlns:a16="http://schemas.microsoft.com/office/drawing/2014/main" id="{55780158-4CF4-4FE7-B513-8CF4109BE2DD}"/>
              </a:ext>
            </a:extLst>
          </p:cNvPr>
          <p:cNvSpPr/>
          <p:nvPr/>
        </p:nvSpPr>
        <p:spPr>
          <a:xfrm>
            <a:off x="8912711" y="1424794"/>
            <a:ext cx="2469782" cy="16823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Yandex Sans Text Bold" pitchFamily="2" charset="-52"/>
              </a:rPr>
              <a:t>Передатчик</a:t>
            </a:r>
          </a:p>
        </p:txBody>
      </p:sp>
      <p:sp>
        <p:nvSpPr>
          <p:cNvPr id="32" name="Прямоугольник: скругленные углы 31">
            <a:extLst>
              <a:ext uri="{FF2B5EF4-FFF2-40B4-BE49-F238E27FC236}">
                <a16:creationId xmlns:a16="http://schemas.microsoft.com/office/drawing/2014/main" id="{9331BBB7-7F57-4623-B6CC-5B5A39B8E6F6}"/>
              </a:ext>
            </a:extLst>
          </p:cNvPr>
          <p:cNvSpPr/>
          <p:nvPr/>
        </p:nvSpPr>
        <p:spPr>
          <a:xfrm>
            <a:off x="8912711" y="4031672"/>
            <a:ext cx="2469782" cy="16823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bg1"/>
                </a:solidFill>
                <a:latin typeface="Yandex Sans Text Bold" pitchFamily="2" charset="-52"/>
              </a:rPr>
              <a:t>Электронное запоминающее устройство (ЭЗУ)</a:t>
            </a:r>
          </a:p>
        </p:txBody>
      </p:sp>
      <p:cxnSp>
        <p:nvCxnSpPr>
          <p:cNvPr id="38" name="Прямая со стрелкой 37">
            <a:extLst>
              <a:ext uri="{FF2B5EF4-FFF2-40B4-BE49-F238E27FC236}">
                <a16:creationId xmlns:a16="http://schemas.microsoft.com/office/drawing/2014/main" id="{CB7B9B68-D176-456F-A381-98099342132A}"/>
              </a:ext>
            </a:extLst>
          </p:cNvPr>
          <p:cNvCxnSpPr>
            <a:cxnSpLocks/>
          </p:cNvCxnSpPr>
          <p:nvPr/>
        </p:nvCxnSpPr>
        <p:spPr>
          <a:xfrm>
            <a:off x="2189480" y="1645920"/>
            <a:ext cx="2150110" cy="1327842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4" name="Прямая со стрелкой 43">
            <a:extLst>
              <a:ext uri="{FF2B5EF4-FFF2-40B4-BE49-F238E27FC236}">
                <a16:creationId xmlns:a16="http://schemas.microsoft.com/office/drawing/2014/main" id="{D110D628-E88E-4FB0-8BC3-822EFEFCE101}"/>
              </a:ext>
            </a:extLst>
          </p:cNvPr>
          <p:cNvCxnSpPr>
            <a:cxnSpLocks/>
          </p:cNvCxnSpPr>
          <p:nvPr/>
        </p:nvCxnSpPr>
        <p:spPr>
          <a:xfrm>
            <a:off x="2112645" y="3065145"/>
            <a:ext cx="2188845" cy="24193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758F067C-B255-4204-9A74-75EED7A74366}"/>
              </a:ext>
            </a:extLst>
          </p:cNvPr>
          <p:cNvCxnSpPr>
            <a:cxnSpLocks/>
          </p:cNvCxnSpPr>
          <p:nvPr/>
        </p:nvCxnSpPr>
        <p:spPr>
          <a:xfrm flipV="1">
            <a:off x="2082800" y="3653790"/>
            <a:ext cx="2256790" cy="91313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4" name="Прямая со стрелкой 53">
            <a:extLst>
              <a:ext uri="{FF2B5EF4-FFF2-40B4-BE49-F238E27FC236}">
                <a16:creationId xmlns:a16="http://schemas.microsoft.com/office/drawing/2014/main" id="{645B32B2-E9CF-4993-A55E-A80AB3D60F9B}"/>
              </a:ext>
            </a:extLst>
          </p:cNvPr>
          <p:cNvCxnSpPr>
            <a:cxnSpLocks/>
          </p:cNvCxnSpPr>
          <p:nvPr/>
        </p:nvCxnSpPr>
        <p:spPr>
          <a:xfrm flipV="1">
            <a:off x="2161540" y="4110355"/>
            <a:ext cx="2139950" cy="1823085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0865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53CB23-F255-4059-AEA1-87D8F2D0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4453" y="246782"/>
            <a:ext cx="9905998" cy="1478570"/>
          </a:xfrm>
        </p:spPr>
        <p:txBody>
          <a:bodyPr>
            <a:normAutofit/>
          </a:bodyPr>
          <a:lstStyle/>
          <a:p>
            <a:pPr algn="ctr"/>
            <a:r>
              <a:rPr lang="ru-RU" sz="4400" cap="none" dirty="0">
                <a:latin typeface="Product Sans" panose="020B0403030502040203" pitchFamily="34" charset="0"/>
              </a:rPr>
              <a:t>Формирователь</a:t>
            </a:r>
            <a:br>
              <a:rPr lang="ru-RU" sz="4400" cap="none" dirty="0">
                <a:latin typeface="Product Sans" panose="020B0403030502040203" pitchFamily="34" charset="0"/>
              </a:rPr>
            </a:br>
            <a:r>
              <a:rPr lang="ru-RU" sz="4400" cap="none" dirty="0">
                <a:latin typeface="Product Sans" panose="020B0403030502040203" pitchFamily="34" charset="0"/>
              </a:rPr>
              <a:t>информационного потока (ФИП)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0F19FD2-1C92-4D70-9F8E-9A24C575F0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2" r="14780" b="14175"/>
          <a:stretch/>
        </p:blipFill>
        <p:spPr>
          <a:xfrm>
            <a:off x="2472431" y="1973330"/>
            <a:ext cx="7247138" cy="463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0355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98163E4-9CA4-4A56-99A4-3F2EF485C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5520" y="745724"/>
            <a:ext cx="10763543" cy="5895713"/>
          </a:xfrm>
        </p:spPr>
        <p:txBody>
          <a:bodyPr>
            <a:normAutofit/>
          </a:bodyPr>
          <a:lstStyle/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Наш прибор предназначен для приема целевых и служебных данных от датчиков бортовой аппаратуры </a:t>
            </a:r>
            <a:r>
              <a:rPr lang="ru-RU" b="1" dirty="0">
                <a:latin typeface="Yandex Sans Text Bold" pitchFamily="2" charset="-52"/>
                <a:cs typeface="Calibri" panose="020F0502020204030204" pitchFamily="34" charset="0"/>
              </a:rPr>
              <a:t>МСУ-МР, МТВЗА, ГГАК-М, </a:t>
            </a: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абонентской аппаратуры </a:t>
            </a:r>
            <a:r>
              <a:rPr lang="ru-RU" b="1" dirty="0">
                <a:latin typeface="Yandex Sans Text Bold" pitchFamily="2" charset="-52"/>
                <a:cs typeface="Calibri" panose="020F0502020204030204" pitchFamily="34" charset="0"/>
              </a:rPr>
              <a:t>ССПД (системы сбора производственных данных) </a:t>
            </a: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и формирования из них и служебного канала </a:t>
            </a:r>
            <a:r>
              <a:rPr lang="ru-RU" b="1" dirty="0">
                <a:effectLst/>
                <a:latin typeface="Yandex Sans Text Bold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ТМ (телеметрии</a:t>
            </a:r>
            <a:r>
              <a:rPr lang="ru-RU" b="1" dirty="0">
                <a:latin typeface="Yandex Sans Text Bold" pitchFamily="2" charset="-52"/>
                <a:cs typeface="Calibri" panose="020F0502020204030204" pitchFamily="34" charset="0"/>
              </a:rPr>
              <a:t>),</a:t>
            </a:r>
            <a:r>
              <a:rPr lang="ru-RU" dirty="0">
                <a:effectLst/>
                <a:latin typeface="Yandex Sans Text Bold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информацию от </a:t>
            </a:r>
            <a:r>
              <a:rPr lang="ru-RU" b="1" dirty="0">
                <a:latin typeface="Yandex Sans Text Bold" pitchFamily="2" charset="-52"/>
                <a:cs typeface="Calibri" panose="020F0502020204030204" pitchFamily="34" charset="0"/>
              </a:rPr>
              <a:t>КД (контактного датчика) </a:t>
            </a: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и датчиков </a:t>
            </a:r>
            <a:r>
              <a:rPr lang="ru-RU" b="1" dirty="0">
                <a:latin typeface="Yandex Sans Text Bold" pitchFamily="2" charset="-52"/>
                <a:cs typeface="Calibri" panose="020F0502020204030204" pitchFamily="34" charset="0"/>
              </a:rPr>
              <a:t>АТМ (аналоговой телеметрии)</a:t>
            </a: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, информационного потока </a:t>
            </a:r>
            <a:r>
              <a:rPr lang="ru-RU" b="1" dirty="0">
                <a:latin typeface="Yandex Sans Text Bold" pitchFamily="2" charset="-52"/>
                <a:cs typeface="Calibri" panose="020F0502020204030204" pitchFamily="34" charset="0"/>
              </a:rPr>
              <a:t>НП (непрерывной передачи) </a:t>
            </a: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для передачи его по радиоканалу. Он также предназначен для передачи данных от </a:t>
            </a:r>
            <a:r>
              <a:rPr lang="ru-RU" b="1" dirty="0">
                <a:latin typeface="Yandex Sans Text Bold" pitchFamily="2" charset="-52"/>
                <a:cs typeface="Calibri" panose="020F0502020204030204" pitchFamily="34" charset="0"/>
              </a:rPr>
              <a:t>МСУ-МР </a:t>
            </a: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на </a:t>
            </a:r>
            <a:r>
              <a:rPr lang="ru-RU" b="1" dirty="0">
                <a:effectLst/>
                <a:latin typeface="Yandex Sans Text Bold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ЭЗУ (электронное запоминающее устройство)</a:t>
            </a:r>
            <a:r>
              <a:rPr lang="ru-RU" dirty="0">
                <a:effectLst/>
                <a:latin typeface="Yandex Sans Text Bold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dirty="0">
                <a:effectLst/>
                <a:latin typeface="Yandex Sans Text Regular" pitchFamily="2" charset="-52"/>
                <a:ea typeface="Calibri" panose="020F0502020204030204" pitchFamily="34" charset="0"/>
                <a:cs typeface="Calibri" panose="020F0502020204030204" pitchFamily="34" charset="0"/>
              </a:rPr>
              <a:t>с целью их записи.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r>
              <a:rPr lang="ru-RU" dirty="0">
                <a:latin typeface="Yandex Sans Text Regular" pitchFamily="2" charset="-52"/>
                <a:cs typeface="Calibri" panose="020F0502020204030204" pitchFamily="34" charset="0"/>
              </a:rPr>
              <a:t>В состав прибора входят плата формирователя потока, плата приема сигналов, блок питания, температурный датчик.</a:t>
            </a:r>
          </a:p>
          <a:p>
            <a:pPr marL="0" indent="0">
              <a:lnSpc>
                <a:spcPct val="115000"/>
              </a:lnSpc>
              <a:spcAft>
                <a:spcPts val="1000"/>
              </a:spcAft>
              <a:buNone/>
            </a:pPr>
            <a:endParaRPr lang="ru-RU" dirty="0">
              <a:latin typeface="Yandex Sans Text Regular" pitchFamily="2" charset="-52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076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C568B04-5EE8-45FE-86E3-449767FD03B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E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AB5A30FA-685A-4520-BEA6-682B9E94D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20" y="0"/>
            <a:ext cx="9704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37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хема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967153_TF45165253.potx" id="{A8C0DD47-C293-4B64-9C40-730080D19D63}" vid="{9DD7EEEF-B0B0-44C8-99AD-0D54D446509F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41CBB0-BAA0-4983-8F2B-E10AF3358DA8}">
  <ds:schemaRefs>
    <ds:schemaRef ds:uri="http://purl.org/dc/dcmitype/"/>
    <ds:schemaRef ds:uri="71af3243-3dd4-4a8d-8c0d-dd76da1f02a5"/>
    <ds:schemaRef ds:uri="http://www.w3.org/XML/1998/namespace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16c05727-aa75-4e4a-9b5f-8a80a116589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Схема</Template>
  <TotalTime>891</TotalTime>
  <Words>627</Words>
  <Application>Microsoft Office PowerPoint</Application>
  <PresentationFormat>Широкоэкранный</PresentationFormat>
  <Paragraphs>77</Paragraphs>
  <Slides>32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9" baseType="lpstr">
      <vt:lpstr>Arial</vt:lpstr>
      <vt:lpstr>Calibri</vt:lpstr>
      <vt:lpstr>Product Sans</vt:lpstr>
      <vt:lpstr>Tw Cen MT</vt:lpstr>
      <vt:lpstr>Yandex Sans Text Bold</vt:lpstr>
      <vt:lpstr>Yandex Sans Text Regular</vt:lpstr>
      <vt:lpstr>Схема</vt:lpstr>
      <vt:lpstr>Формирователь информационного потока (ФИП)</vt:lpstr>
      <vt:lpstr>Презентация PowerPoint</vt:lpstr>
      <vt:lpstr>"Метеор-М" №2</vt:lpstr>
      <vt:lpstr>Презентация PowerPoint</vt:lpstr>
      <vt:lpstr>Презентация PowerPoint</vt:lpstr>
      <vt:lpstr>Процесс приёма-передачи</vt:lpstr>
      <vt:lpstr>Формирователь информационного потока (ФИП)</vt:lpstr>
      <vt:lpstr>Презентация PowerPoint</vt:lpstr>
      <vt:lpstr>Презентация PowerPoint</vt:lpstr>
      <vt:lpstr>Модель разводки платы</vt:lpstr>
      <vt:lpstr>Плата ФИП</vt:lpstr>
      <vt:lpstr>Слои печатной платы</vt:lpstr>
      <vt:lpstr>Программируемая логическая интегральная схема (ПЛИС)</vt:lpstr>
      <vt:lpstr>Прошивка для ФИП</vt:lpstr>
      <vt:lpstr>Листинг кода разрешающего сигнала для работы мультиплексора </vt:lpstr>
      <vt:lpstr>Симуляция работы ФИП</vt:lpstr>
      <vt:lpstr>Pin Planner</vt:lpstr>
      <vt:lpstr>Презентация PowerPoint</vt:lpstr>
      <vt:lpstr>Макет платы в Quartus II</vt:lpstr>
      <vt:lpstr>Макет схемы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Процесс пайки</vt:lpstr>
      <vt:lpstr>Макет прибора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Формирователь информационного потока (ФИП)</dc:title>
  <dc:creator>Чернышков Максим</dc:creator>
  <cp:lastModifiedBy>Чернышков Максим</cp:lastModifiedBy>
  <cp:revision>35</cp:revision>
  <dcterms:created xsi:type="dcterms:W3CDTF">2020-09-23T08:49:04Z</dcterms:created>
  <dcterms:modified xsi:type="dcterms:W3CDTF">2020-09-24T15:33:05Z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